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2795" autoAdjust="0"/>
  </p:normalViewPr>
  <p:slideViewPr>
    <p:cSldViewPr snapToGrid="0">
      <p:cViewPr varScale="1">
        <p:scale>
          <a:sx n="52" d="100"/>
          <a:sy n="52" d="100"/>
        </p:scale>
        <p:origin x="-142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F92338-F47C-4DA7-9860-8E2B9ECBAEB1}" type="datetimeFigureOut">
              <a:rPr lang="en-US" smtClean="0"/>
              <a:pPr/>
              <a:t>7/15/2021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13DC5-A673-4F93-AF25-AEF929E49B6D}" type="slidenum">
              <a:rPr lang="en-US" smtClean="0"/>
              <a:pPr/>
              <a:t>‹#›</a:t>
            </a:fld>
            <a:endParaRPr lang="en-US" dirty="0"/>
          </a:p>
        </p:txBody>
      </p:sp>
    </p:spTree>
    <p:extLst>
      <p:ext uri="{BB962C8B-B14F-4D97-AF65-F5344CB8AC3E}">
        <p14:creationId xmlns="" xmlns:p14="http://schemas.microsoft.com/office/powerpoint/2010/main" val="1645710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ducationaltechnology.net/"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www.educatorstechnology.com/" TargetMode="External"/><Relationship Id="rId4" Type="http://schemas.openxmlformats.org/officeDocument/2006/relationships/hyperlink" Target="http://www.edtechroundup.org/"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Technology advancement has significantly impacted various sectors in society, for example, education. Currently, the procedures used in the delivery and acquisition of educational instructions have greatly changed, resulting in new practices such as remote learning. One of the significant consequences of these changes is educational technology. According to </a:t>
            </a:r>
            <a:r>
              <a:rPr lang="en-US" sz="1800" dirty="0">
                <a:solidFill>
                  <a:srgbClr val="000000"/>
                </a:solidFill>
                <a:effectLst/>
                <a:latin typeface="Times New Roman" panose="02020603050405020304" pitchFamily="18" charset="0"/>
                <a:ea typeface="Calibri" panose="020F0502020204030204" pitchFamily="34" charset="0"/>
              </a:rPr>
              <a:t>Schindler et al. (2017), educational technology involves a concept in education that uses technological tools to deliver and acquire education. The primary goal for the adaption of this concept in education is to present improved learning environments for both the students and educational instructors. Moreover, the adoption of educational technology has initiated various thoughts and views, which will be addressed.</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2</a:t>
            </a:fld>
            <a:endParaRPr lang="en-US" dirty="0"/>
          </a:p>
        </p:txBody>
      </p:sp>
    </p:spTree>
    <p:extLst>
      <p:ext uri="{BB962C8B-B14F-4D97-AF65-F5344CB8AC3E}">
        <p14:creationId xmlns="" xmlns:p14="http://schemas.microsoft.com/office/powerpoint/2010/main" val="3917737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All the considered blogs are relevant to the topic of study, educational technology; however, based on the analysis, </a:t>
            </a:r>
            <a:r>
              <a:rPr lang="en-US" sz="1800" i="1" dirty="0">
                <a:solidFill>
                  <a:srgbClr val="000000"/>
                </a:solidFill>
                <a:effectLst/>
                <a:latin typeface="Times New Roman" panose="02020603050405020304" pitchFamily="18" charset="0"/>
                <a:ea typeface="Calibri" panose="020F0502020204030204" pitchFamily="34" charset="0"/>
              </a:rPr>
              <a:t>The Ed Tech Round-Ups by Mike Karlin</a:t>
            </a:r>
            <a:r>
              <a:rPr lang="en-US" sz="1800" dirty="0">
                <a:solidFill>
                  <a:srgbClr val="000000"/>
                </a:solidFill>
                <a:effectLst/>
                <a:latin typeface="Times New Roman" panose="02020603050405020304" pitchFamily="18" charset="0"/>
                <a:ea typeface="Calibri" panose="020F0502020204030204" pitchFamily="34" charset="0"/>
              </a:rPr>
              <a:t> meets all the requirements of the analytical tools. For instance, the content presented on the website is relevant in various ways. Specifically, the blog's content keeps the readers up to date on matters associated with educational technology tools and approaches. Additionally, it incorporates information on digital citizens for both teachers and students </a:t>
            </a:r>
            <a:r>
              <a:rPr lang="en-US" sz="2800" dirty="0"/>
              <a:t>(Shaffer, 2020)</a:t>
            </a:r>
            <a:r>
              <a:rPr lang="en-US" sz="1800" dirty="0">
                <a:solidFill>
                  <a:srgbClr val="000000"/>
                </a:solidFill>
                <a:effectLst/>
                <a:latin typeface="Times New Roman" panose="02020603050405020304" pitchFamily="18" charset="0"/>
                <a:ea typeface="Calibri" panose="020F0502020204030204" pitchFamily="34" charset="0"/>
              </a:rPr>
              <a:t>. Besides, the information presented in the blog's article contains various references of where the information is sourced, which allows the reader to read more about specific topics. Lastly, the website has a wider target audience since it presents information relevant to educators and students.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11</a:t>
            </a:fld>
            <a:endParaRPr lang="en-US" dirty="0"/>
          </a:p>
        </p:txBody>
      </p:sp>
    </p:spTree>
    <p:extLst>
      <p:ext uri="{BB962C8B-B14F-4D97-AF65-F5344CB8AC3E}">
        <p14:creationId xmlns="" xmlns:p14="http://schemas.microsoft.com/office/powerpoint/2010/main" val="4230507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Based on the analysis conducted, it is apparent that various educational websites provide information on educational technology and all other concepts involved. Moreover, various factors have been used to analyze the considered blogs and their relevance in the field. This presents the specific considerations when acquiring information from educational websites. For instance, in most cases, it is essential to avail references to provide readers with the opportunity to read more about specific concepts, such as different tools used in the delivery of education using technology </a:t>
            </a:r>
            <a:r>
              <a:rPr lang="en-US" sz="2800" dirty="0"/>
              <a:t>(Schindler et al., 2017)</a:t>
            </a:r>
            <a:r>
              <a:rPr lang="en-US" sz="1800" dirty="0">
                <a:solidFill>
                  <a:srgbClr val="000000"/>
                </a:solidFill>
                <a:effectLst/>
                <a:latin typeface="Times New Roman" panose="02020603050405020304" pitchFamily="18" charset="0"/>
                <a:ea typeface="Calibri" panose="020F0502020204030204" pitchFamily="34" charset="0"/>
              </a:rPr>
              <a:t>. Moreover, it is also essential to consider the relevance of the available information for better application. These considerations ensure that the acquired information is relevant and impactful for either a student or an educator.</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12</a:t>
            </a:fld>
            <a:endParaRPr lang="en-US" dirty="0"/>
          </a:p>
        </p:txBody>
      </p:sp>
    </p:spTree>
    <p:extLst>
      <p:ext uri="{BB962C8B-B14F-4D97-AF65-F5344CB8AC3E}">
        <p14:creationId xmlns="" xmlns:p14="http://schemas.microsoft.com/office/powerpoint/2010/main" val="991760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Conclusively, educational training is one of the consequences of the integration of technology in education. This approach to education has facilitated various benefits and challenges, which have been explained via different platforms, including blogs. Therefore, three blogs are considered to understand better the information presented through analysis. Moreover, various factors are considered in the analysis, including the relevance of the presented information, the quality of information presented in regards to the use of references, and the target population of the blog, based on the content presented. Based on the analysis, among the three blogs analyzed, </a:t>
            </a:r>
            <a:r>
              <a:rPr lang="en-US" sz="1800" i="1" dirty="0">
                <a:solidFill>
                  <a:srgbClr val="000000"/>
                </a:solidFill>
                <a:effectLst/>
                <a:latin typeface="Times New Roman" panose="02020603050405020304" pitchFamily="18" charset="0"/>
                <a:ea typeface="Calibri" panose="020F0502020204030204" pitchFamily="34" charset="0"/>
              </a:rPr>
              <a:t>The Ed Tech Round-Ups by Mike Karlin</a:t>
            </a:r>
            <a:r>
              <a:rPr lang="en-US" sz="1800" dirty="0">
                <a:solidFill>
                  <a:srgbClr val="000000"/>
                </a:solidFill>
                <a:effectLst/>
                <a:latin typeface="Times New Roman" panose="02020603050405020304" pitchFamily="18" charset="0"/>
                <a:ea typeface="Calibri" panose="020F0502020204030204" pitchFamily="34" charset="0"/>
              </a:rPr>
              <a:t> meets all the requirements as per the analytical tools.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13</a:t>
            </a:fld>
            <a:endParaRPr lang="en-US" dirty="0"/>
          </a:p>
        </p:txBody>
      </p:sp>
    </p:spTree>
    <p:extLst>
      <p:ext uri="{BB962C8B-B14F-4D97-AF65-F5344CB8AC3E}">
        <p14:creationId xmlns="" xmlns:p14="http://schemas.microsoft.com/office/powerpoint/2010/main" val="472698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14</a:t>
            </a:fld>
            <a:endParaRPr lang="en-US" dirty="0"/>
          </a:p>
        </p:txBody>
      </p:sp>
    </p:spTree>
    <p:extLst>
      <p:ext uri="{BB962C8B-B14F-4D97-AF65-F5344CB8AC3E}">
        <p14:creationId xmlns="" xmlns:p14="http://schemas.microsoft.com/office/powerpoint/2010/main" val="732222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As previously indicated, educational technology is one of the outcomes of technology integration in the education sector. Like other sectors, the use of technology in education has brought about various benefits and challenges. Specifically, one of the most evident benefits is that educational technology has brought about significant improvements in the field (Byker et al., 2017). For instance, education is currently more accessible to a wide range of students located anywhere worldwide. Moreover, educational technology has presented various solutions to existing challenges in the education sector, for example, basic skills, motivation, and critical thinking. However, failure to understand the most suitable technological materials in the field and how to use them creates a possibility of failure.</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3</a:t>
            </a:fld>
            <a:endParaRPr lang="en-US" dirty="0"/>
          </a:p>
        </p:txBody>
      </p:sp>
    </p:spTree>
    <p:extLst>
      <p:ext uri="{BB962C8B-B14F-4D97-AF65-F5344CB8AC3E}">
        <p14:creationId xmlns="" xmlns:p14="http://schemas.microsoft.com/office/powerpoint/2010/main" val="37567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The different views on educational technology have been displayed on various platforms, including blogs, with educators offering the most applicable techniques and advice on adopting educational technology. Therefore, in this case, three significant blogs on educational technology will be considered. These include Educational Technology (</a:t>
            </a:r>
            <a:r>
              <a:rPr lang="en-US" sz="1800" u="sng" dirty="0">
                <a:solidFill>
                  <a:srgbClr val="000000"/>
                </a:solidFill>
                <a:effectLst/>
                <a:latin typeface="Times New Roman" panose="02020603050405020304" pitchFamily="18" charset="0"/>
                <a:ea typeface="Calibri" panose="020F0502020204030204" pitchFamily="34" charset="0"/>
                <a:hlinkClick r:id="rId3"/>
              </a:rPr>
              <a:t>https://educationaltechnology.net</a:t>
            </a:r>
            <a:r>
              <a:rPr lang="en-US" sz="1800" dirty="0">
                <a:solidFill>
                  <a:srgbClr val="000000"/>
                </a:solidFill>
                <a:effectLst/>
                <a:latin typeface="Times New Roman" panose="02020603050405020304" pitchFamily="18" charset="0"/>
                <a:ea typeface="Calibri" panose="020F0502020204030204" pitchFamily="34" charset="0"/>
              </a:rPr>
              <a:t>), which presents information on different frameworks that guide learning delivery (</a:t>
            </a:r>
            <a:r>
              <a:rPr lang="en-US" sz="2800" dirty="0"/>
              <a:t>Kurt, 2015</a:t>
            </a:r>
            <a:r>
              <a:rPr lang="en-US" sz="1800" dirty="0">
                <a:solidFill>
                  <a:srgbClr val="000000"/>
                </a:solidFill>
                <a:effectLst/>
                <a:latin typeface="Times New Roman" panose="02020603050405020304" pitchFamily="18" charset="0"/>
                <a:ea typeface="Calibri" panose="020F0502020204030204" pitchFamily="34" charset="0"/>
              </a:rPr>
              <a:t>). Additionally, the Ed Tech Round-Ups by Mike Karlin (</a:t>
            </a:r>
            <a:r>
              <a:rPr lang="en-US" sz="1800" u="sng" dirty="0">
                <a:solidFill>
                  <a:srgbClr val="000000"/>
                </a:solidFill>
                <a:effectLst/>
                <a:latin typeface="Times New Roman" panose="02020603050405020304" pitchFamily="18" charset="0"/>
                <a:ea typeface="Calibri" panose="020F0502020204030204" pitchFamily="34" charset="0"/>
                <a:hlinkClick r:id="rId4"/>
              </a:rPr>
              <a:t>http://www.edtechroundup.org</a:t>
            </a:r>
            <a:r>
              <a:rPr lang="en-US" sz="1800" dirty="0">
                <a:solidFill>
                  <a:srgbClr val="000000"/>
                </a:solidFill>
                <a:effectLst/>
                <a:latin typeface="Times New Roman" panose="02020603050405020304" pitchFamily="18" charset="0"/>
                <a:ea typeface="Calibri" panose="020F0502020204030204" pitchFamily="34" charset="0"/>
              </a:rPr>
              <a:t>) presents news and reviews on educational technology to help with technology integration. The third blog is Educational Technology and Mobile Learning (</a:t>
            </a:r>
            <a:r>
              <a:rPr lang="en-US" sz="1800" u="sng" dirty="0">
                <a:solidFill>
                  <a:srgbClr val="000000"/>
                </a:solidFill>
                <a:effectLst/>
                <a:latin typeface="Times New Roman" panose="02020603050405020304" pitchFamily="18" charset="0"/>
                <a:ea typeface="Calibri" panose="020F0502020204030204" pitchFamily="34" charset="0"/>
                <a:hlinkClick r:id="rId5"/>
              </a:rPr>
              <a:t>https://www.educatorstechnology.com</a:t>
            </a:r>
            <a:r>
              <a:rPr lang="en-US" sz="1800" dirty="0">
                <a:solidFill>
                  <a:srgbClr val="000000"/>
                </a:solidFill>
                <a:effectLst/>
                <a:latin typeface="Times New Roman" panose="02020603050405020304" pitchFamily="18" charset="0"/>
                <a:ea typeface="Calibri" panose="020F0502020204030204" pitchFamily="34" charset="0"/>
              </a:rPr>
              <a:t>), which avails reviews on technology tools used in educational technology and essential topics to educators. Each of the named blogs presents educators with updated information on integrating technology in the field and the best practices.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4</a:t>
            </a:fld>
            <a:endParaRPr lang="en-US" dirty="0"/>
          </a:p>
        </p:txBody>
      </p:sp>
    </p:spTree>
    <p:extLst>
      <p:ext uri="{BB962C8B-B14F-4D97-AF65-F5344CB8AC3E}">
        <p14:creationId xmlns="" xmlns:p14="http://schemas.microsoft.com/office/powerpoint/2010/main" val="76321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All the information presented in the different blogs focuses on defining different aspects of educational technology and its effective integration in the education sector. More specifically, they present specific information on updated approaches in the field and those perceived as the most effective. Therefore, to fully understand the different blogs' focus and the presented information, an analysis is conducted based on various factors </a:t>
            </a:r>
            <a:r>
              <a:rPr lang="en-US" sz="2800" dirty="0"/>
              <a:t>(Schindler et al., 2017)</a:t>
            </a:r>
            <a:r>
              <a:rPr lang="en-US" sz="1800" dirty="0">
                <a:solidFill>
                  <a:srgbClr val="000000"/>
                </a:solidFill>
                <a:effectLst/>
                <a:latin typeface="Times New Roman" panose="02020603050405020304" pitchFamily="18" charset="0"/>
                <a:ea typeface="Calibri" panose="020F0502020204030204" pitchFamily="34" charset="0"/>
              </a:rPr>
              <a:t>. One of the factors is the relevance of the presented information to educational technology. This brings about the overall relevance of the blog to the field of educational technology. Another factor considered is the quality of information presented in reference to educational training, which may be analyzed based on references and sources of the presented information. Lastly, these blogs are analyzed based on the target population of the availed information.</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5</a:t>
            </a:fld>
            <a:endParaRPr lang="en-US" dirty="0"/>
          </a:p>
        </p:txBody>
      </p:sp>
    </p:spTree>
    <p:extLst>
      <p:ext uri="{BB962C8B-B14F-4D97-AF65-F5344CB8AC3E}">
        <p14:creationId xmlns="" xmlns:p14="http://schemas.microsoft.com/office/powerpoint/2010/main" val="337984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This website presents a vast range of materials about educational technology and the most applicable frameworks in the field. In the education profession, various frameworks are often adopted to guide the implemented practices. Specifically, teaching and learning frameworks are often research-informed models that define course designs that help instructors and students achieve learning goals. Therefore, this blog presents content that is adequately relevant in the adoption and integration of educational technology. Additionally, although the information presented involves the recommended teaching and learning models, the content is not referenced, which brings about the concern for the quality of information presented. Moreover, the blog avails content mainly directed towards informing education instructors on the various concepts associated with educational technology for improved learning outcomes.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6</a:t>
            </a:fld>
            <a:endParaRPr lang="en-US" dirty="0"/>
          </a:p>
        </p:txBody>
      </p:sp>
    </p:spTree>
    <p:extLst>
      <p:ext uri="{BB962C8B-B14F-4D97-AF65-F5344CB8AC3E}">
        <p14:creationId xmlns="" xmlns:p14="http://schemas.microsoft.com/office/powerpoint/2010/main" val="1628024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This blog focuses on availing information that is relevant in the effective integration of technology in education. Moreover, the presented information is updated and provides the most recommended professional development ideas and news on trends in the field. The content presented on this website is relevant due to various reasons. Specifically, the field of educational technology is continually developing with new approaches being introduced </a:t>
            </a:r>
            <a:r>
              <a:rPr lang="en-US" sz="2800" dirty="0"/>
              <a:t>(Shaffer, 2020)</a:t>
            </a:r>
            <a:r>
              <a:rPr lang="en-US" sz="1800" dirty="0">
                <a:solidFill>
                  <a:srgbClr val="000000"/>
                </a:solidFill>
                <a:effectLst/>
                <a:latin typeface="Times New Roman" panose="02020603050405020304" pitchFamily="18" charset="0"/>
                <a:ea typeface="Calibri" panose="020F0502020204030204" pitchFamily="34" charset="0"/>
              </a:rPr>
              <a:t>. Therefore, the content presented keeps both educators and students up to date. The quality of information presented in the blog is quality since links to the referenced sites are included, giving the reader a chance to get more information on specific sections. Additionally, the website's target audience includes students and educators, which increases the relevance of the content presented.</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7</a:t>
            </a:fld>
            <a:endParaRPr lang="en-US" dirty="0"/>
          </a:p>
        </p:txBody>
      </p:sp>
    </p:spTree>
    <p:extLst>
      <p:ext uri="{BB962C8B-B14F-4D97-AF65-F5344CB8AC3E}">
        <p14:creationId xmlns="" xmlns:p14="http://schemas.microsoft.com/office/powerpoint/2010/main" val="162256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Another blog under consideration is Educational Technology and Mobile Learning, which mainly focuses on content associated with the different tools used to integrate technology in education. Moreover, it avails information on using different tools that facilitated effective communication between educators and students in educational technology </a:t>
            </a:r>
            <a:r>
              <a:rPr lang="en-US" sz="2800" dirty="0"/>
              <a:t>(Kharbach, 2016)</a:t>
            </a:r>
            <a:r>
              <a:rPr lang="en-US" sz="1800" dirty="0">
                <a:solidFill>
                  <a:srgbClr val="000000"/>
                </a:solidFill>
                <a:effectLst/>
                <a:latin typeface="Times New Roman" panose="02020603050405020304" pitchFamily="18" charset="0"/>
                <a:ea typeface="Calibri" panose="020F0502020204030204" pitchFamily="34" charset="0"/>
              </a:rPr>
              <a:t>. The information presented in this blog is relevant because, with time, more educational tools are continually being developed, many of which educators are unaware of; therefore, this blog informs them. Although the information presented is relevant, the quality is questionable since there are no sources of where the information is sourced from. Moreover, since all blogs have their target audience, the content is primarily aimed at educators and students.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8</a:t>
            </a:fld>
            <a:endParaRPr lang="en-US" dirty="0"/>
          </a:p>
        </p:txBody>
      </p:sp>
    </p:spTree>
    <p:extLst>
      <p:ext uri="{BB962C8B-B14F-4D97-AF65-F5344CB8AC3E}">
        <p14:creationId xmlns="" xmlns:p14="http://schemas.microsoft.com/office/powerpoint/2010/main" val="54211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Digital platforms if not ethically utilized can be harmful to society, especially in education. Therefore, digital citizens are often encouraged since they possess various traits that ensure these platforms are used well. Specifically, an example of the traits include treating others with respect, therefore condemning cyberbullying (</a:t>
            </a:r>
            <a:r>
              <a:rPr lang="en-US" sz="1200" dirty="0">
                <a:solidFill>
                  <a:srgbClr val="000000"/>
                </a:solidFill>
                <a:effectLst/>
                <a:latin typeface="Times New Roman" panose="02020603050405020304" pitchFamily="18" charset="0"/>
                <a:ea typeface="Calibri" panose="020F0502020204030204" pitchFamily="34" charset="0"/>
              </a:rPr>
              <a:t>Öztürk, 2021)</a:t>
            </a:r>
            <a:r>
              <a:rPr lang="en-US" dirty="0"/>
              <a:t>. Additionally, digital citizens employ critical thinking skills before making decisions online that may harm other people. Digital platforms can easily be used for unethical practices, however, a digital citizen uses the platform to promote respect and civility. Moreover, digital citizens often have a clear understanding of rights and responsibilities, therefore, use the platform to encourage respecting rights of other people.</a:t>
            </a:r>
          </a:p>
        </p:txBody>
      </p:sp>
      <p:sp>
        <p:nvSpPr>
          <p:cNvPr id="4" name="Slide Number Placeholder 3"/>
          <p:cNvSpPr>
            <a:spLocks noGrp="1"/>
          </p:cNvSpPr>
          <p:nvPr>
            <p:ph type="sldNum" sz="quarter" idx="5"/>
          </p:nvPr>
        </p:nvSpPr>
        <p:spPr/>
        <p:txBody>
          <a:bodyPr/>
          <a:lstStyle/>
          <a:p>
            <a:fld id="{9CF13DC5-A673-4F93-AF25-AEF929E49B6D}" type="slidenum">
              <a:rPr lang="en-US" smtClean="0"/>
              <a:pPr/>
              <a:t>9</a:t>
            </a:fld>
            <a:endParaRPr lang="en-US" dirty="0"/>
          </a:p>
        </p:txBody>
      </p:sp>
    </p:spTree>
    <p:extLst>
      <p:ext uri="{BB962C8B-B14F-4D97-AF65-F5344CB8AC3E}">
        <p14:creationId xmlns="" xmlns:p14="http://schemas.microsoft.com/office/powerpoint/2010/main" val="1321931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Two of the three selected blogs also present content associated with digital citizens. According to Öztürk (2021), a digital citizen refers to an individual with the knowledge and the skills to effectively employ digital technology to engage and participate in society. Therefore, the two websites that focus on digital citizenship include </a:t>
            </a:r>
            <a:r>
              <a:rPr lang="en-US" sz="1800" i="1" dirty="0">
                <a:solidFill>
                  <a:srgbClr val="000000"/>
                </a:solidFill>
                <a:effectLst/>
                <a:latin typeface="Times New Roman" panose="02020603050405020304" pitchFamily="18" charset="0"/>
                <a:ea typeface="Calibri" panose="020F0502020204030204" pitchFamily="34" charset="0"/>
              </a:rPr>
              <a:t>The Ed Tech Round-Ups by Mike Karlin</a:t>
            </a:r>
            <a:r>
              <a:rPr lang="en-US" sz="1800" dirty="0">
                <a:solidFill>
                  <a:srgbClr val="000000"/>
                </a:solidFill>
                <a:effectLst/>
                <a:latin typeface="Times New Roman" panose="02020603050405020304" pitchFamily="18" charset="0"/>
                <a:ea typeface="Calibri" panose="020F0502020204030204" pitchFamily="34" charset="0"/>
              </a:rPr>
              <a:t>, which defines the different characteristics of digital citizens, especially students, and what is expected of them </a:t>
            </a:r>
            <a:r>
              <a:rPr lang="en-US" sz="2800" dirty="0"/>
              <a:t>(Shaffer, 2020)</a:t>
            </a:r>
            <a:r>
              <a:rPr lang="en-US" sz="1800" dirty="0">
                <a:solidFill>
                  <a:srgbClr val="000000"/>
                </a:solidFill>
                <a:effectLst/>
                <a:latin typeface="Times New Roman" panose="02020603050405020304" pitchFamily="18" charset="0"/>
                <a:ea typeface="Calibri" panose="020F0502020204030204" pitchFamily="34" charset="0"/>
              </a:rPr>
              <a:t>. Additionally, the second blog is </a:t>
            </a:r>
            <a:r>
              <a:rPr lang="en-US" sz="1800" i="1" dirty="0">
                <a:solidFill>
                  <a:srgbClr val="000000"/>
                </a:solidFill>
                <a:effectLst/>
                <a:latin typeface="Times New Roman" panose="02020603050405020304" pitchFamily="18" charset="0"/>
                <a:ea typeface="Calibri" panose="020F0502020204030204" pitchFamily="34" charset="0"/>
              </a:rPr>
              <a:t>Educational Technology and Mobile Learning</a:t>
            </a:r>
            <a:r>
              <a:rPr lang="en-US" sz="1800" dirty="0">
                <a:solidFill>
                  <a:srgbClr val="000000"/>
                </a:solidFill>
                <a:effectLst/>
                <a:latin typeface="Times New Roman" panose="02020603050405020304" pitchFamily="18" charset="0"/>
                <a:ea typeface="Calibri" panose="020F0502020204030204" pitchFamily="34" charset="0"/>
              </a:rPr>
              <a:t>, which describes different tools used by educators to inform students about digital citizenship. Additionally, this blog also explains the different characteristics of educators considered digital citizens and their impacts.</a:t>
            </a:r>
            <a:endParaRPr lang="en-US" dirty="0"/>
          </a:p>
        </p:txBody>
      </p:sp>
      <p:sp>
        <p:nvSpPr>
          <p:cNvPr id="4" name="Slide Number Placeholder 3"/>
          <p:cNvSpPr>
            <a:spLocks noGrp="1"/>
          </p:cNvSpPr>
          <p:nvPr>
            <p:ph type="sldNum" sz="quarter" idx="5"/>
          </p:nvPr>
        </p:nvSpPr>
        <p:spPr/>
        <p:txBody>
          <a:bodyPr/>
          <a:lstStyle/>
          <a:p>
            <a:fld id="{9CF13DC5-A673-4F93-AF25-AEF929E49B6D}" type="slidenum">
              <a:rPr lang="en-US" smtClean="0"/>
              <a:pPr/>
              <a:t>10</a:t>
            </a:fld>
            <a:endParaRPr lang="en-US" dirty="0"/>
          </a:p>
        </p:txBody>
      </p:sp>
    </p:spTree>
    <p:extLst>
      <p:ext uri="{BB962C8B-B14F-4D97-AF65-F5344CB8AC3E}">
        <p14:creationId xmlns="" xmlns:p14="http://schemas.microsoft.com/office/powerpoint/2010/main" val="13209746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7/15/2021</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pPr/>
              <a:t>7/15/2021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pPr/>
              <a:t>7/15/2021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pPr/>
              <a:t>7/15/2021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pPr/>
              <a:t>7/15/2021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pPr/>
              <a:t>7/15/2021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pPr/>
              <a:t>7/15/2021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pPr/>
              <a:t>7/15/2021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pPr/>
              <a:t>7/15/2021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pPr/>
              <a:t>7/15/2021</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pPr/>
              <a:t>7/15/2021</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pPr/>
              <a:t>7/15/2021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pPr/>
              <a:t>7/15/2021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pPr/>
              <a:t>7/15/2021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pPr/>
              <a:t>7/15/2021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pPr/>
              <a:t>7/15/2021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pPr/>
              <a:t>7/15/2021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pPr/>
              <a:t>7/15/2021</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F8463F-FA27-49A9-9165-685B0736FC2C}"/>
              </a:ext>
            </a:extLst>
          </p:cNvPr>
          <p:cNvSpPr>
            <a:spLocks noGrp="1"/>
          </p:cNvSpPr>
          <p:nvPr>
            <p:ph type="ctrTitle"/>
          </p:nvPr>
        </p:nvSpPr>
        <p:spPr>
          <a:xfrm>
            <a:off x="814119" y="2099733"/>
            <a:ext cx="4658263" cy="1916213"/>
          </a:xfrm>
        </p:spPr>
        <p:txBody>
          <a:bodyPr/>
          <a:lstStyle/>
          <a:p>
            <a:pPr algn="ctr"/>
            <a:r>
              <a:rPr lang="en-US" dirty="0"/>
              <a:t>Educational Websites</a:t>
            </a:r>
          </a:p>
        </p:txBody>
      </p:sp>
      <p:sp>
        <p:nvSpPr>
          <p:cNvPr id="3" name="Subtitle 2">
            <a:extLst>
              <a:ext uri="{FF2B5EF4-FFF2-40B4-BE49-F238E27FC236}">
                <a16:creationId xmlns="" xmlns:a16="http://schemas.microsoft.com/office/drawing/2014/main" id="{A6C410B8-1F62-4BB7-BF72-41CA2A601484}"/>
              </a:ext>
            </a:extLst>
          </p:cNvPr>
          <p:cNvSpPr>
            <a:spLocks noGrp="1"/>
          </p:cNvSpPr>
          <p:nvPr>
            <p:ph type="subTitle" idx="1"/>
          </p:nvPr>
        </p:nvSpPr>
        <p:spPr>
          <a:xfrm>
            <a:off x="814119" y="4250724"/>
            <a:ext cx="4482500" cy="1124465"/>
          </a:xfrm>
        </p:spPr>
        <p:txBody>
          <a:bodyPr>
            <a:normAutofit lnSpcReduction="10000"/>
          </a:bodyPr>
          <a:lstStyle/>
          <a:p>
            <a:pPr algn="ctr"/>
            <a:r>
              <a:rPr lang="en-US" sz="3600" cap="none" dirty="0"/>
              <a:t>Analysis And Critique</a:t>
            </a:r>
          </a:p>
        </p:txBody>
      </p:sp>
      <p:pic>
        <p:nvPicPr>
          <p:cNvPr id="5" name="Picture 4">
            <a:extLst>
              <a:ext uri="{FF2B5EF4-FFF2-40B4-BE49-F238E27FC236}">
                <a16:creationId xmlns="" xmlns:a16="http://schemas.microsoft.com/office/drawing/2014/main" id="{76231EEB-6ECF-4446-9EAD-575D005899E3}"/>
              </a:ext>
            </a:extLst>
          </p:cNvPr>
          <p:cNvPicPr>
            <a:picLocks noChangeAspect="1"/>
          </p:cNvPicPr>
          <p:nvPr/>
        </p:nvPicPr>
        <p:blipFill>
          <a:blip r:embed="rId2"/>
          <a:stretch>
            <a:fillRect/>
          </a:stretch>
        </p:blipFill>
        <p:spPr>
          <a:xfrm>
            <a:off x="5472382" y="1720880"/>
            <a:ext cx="5905500" cy="3933825"/>
          </a:xfrm>
          <a:prstGeom prst="rect">
            <a:avLst/>
          </a:prstGeom>
        </p:spPr>
      </p:pic>
    </p:spTree>
    <p:extLst>
      <p:ext uri="{BB962C8B-B14F-4D97-AF65-F5344CB8AC3E}">
        <p14:creationId xmlns="" xmlns:p14="http://schemas.microsoft.com/office/powerpoint/2010/main" val="3768121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C89440-FF91-4912-8E3C-1600491C0A77}"/>
              </a:ext>
            </a:extLst>
          </p:cNvPr>
          <p:cNvSpPr>
            <a:spLocks noGrp="1"/>
          </p:cNvSpPr>
          <p:nvPr>
            <p:ph type="title"/>
          </p:nvPr>
        </p:nvSpPr>
        <p:spPr/>
        <p:txBody>
          <a:bodyPr/>
          <a:lstStyle/>
          <a:p>
            <a:pPr algn="ctr"/>
            <a:r>
              <a:rPr lang="en-US" dirty="0"/>
              <a:t>Characteristics of the Digital Citizen Continuation</a:t>
            </a:r>
          </a:p>
        </p:txBody>
      </p:sp>
      <p:sp>
        <p:nvSpPr>
          <p:cNvPr id="3" name="Content Placeholder 2">
            <a:extLst>
              <a:ext uri="{FF2B5EF4-FFF2-40B4-BE49-F238E27FC236}">
                <a16:creationId xmlns="" xmlns:a16="http://schemas.microsoft.com/office/drawing/2014/main" id="{9676E7EC-A668-4A13-96CC-ADB91E38CA15}"/>
              </a:ext>
            </a:extLst>
          </p:cNvPr>
          <p:cNvSpPr>
            <a:spLocks noGrp="1"/>
          </p:cNvSpPr>
          <p:nvPr>
            <p:ph idx="1"/>
          </p:nvPr>
        </p:nvSpPr>
        <p:spPr/>
        <p:txBody>
          <a:bodyPr/>
          <a:lstStyle/>
          <a:p>
            <a:r>
              <a:rPr lang="en-US" dirty="0"/>
              <a:t>Two websites in the selection focus on defining and explaining the various characteristics of digital citizens, including:</a:t>
            </a:r>
          </a:p>
          <a:p>
            <a:r>
              <a:rPr lang="en-US" i="1" dirty="0"/>
              <a:t>The Ed Tech Round-Ups by Mike Karlin</a:t>
            </a:r>
            <a:r>
              <a:rPr lang="en-US" dirty="0"/>
              <a:t> defines various characteristics of a digital citizen; for example, digital citizens use technology in positive and meaningful ways.</a:t>
            </a:r>
          </a:p>
          <a:p>
            <a:r>
              <a:rPr lang="en-US" i="1" dirty="0"/>
              <a:t>Educational Technology and Mobile Learning</a:t>
            </a:r>
            <a:r>
              <a:rPr lang="en-US" dirty="0"/>
              <a:t> explains different characteristics of digital citizens, primarily for educators.</a:t>
            </a:r>
          </a:p>
          <a:p>
            <a:endParaRPr lang="en-US" dirty="0"/>
          </a:p>
        </p:txBody>
      </p:sp>
    </p:spTree>
    <p:extLst>
      <p:ext uri="{BB962C8B-B14F-4D97-AF65-F5344CB8AC3E}">
        <p14:creationId xmlns="" xmlns:p14="http://schemas.microsoft.com/office/powerpoint/2010/main" val="807204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CF1D51-A182-40B0-A43B-495F025F403D}"/>
              </a:ext>
            </a:extLst>
          </p:cNvPr>
          <p:cNvSpPr>
            <a:spLocks noGrp="1"/>
          </p:cNvSpPr>
          <p:nvPr>
            <p:ph type="title"/>
          </p:nvPr>
        </p:nvSpPr>
        <p:spPr/>
        <p:txBody>
          <a:bodyPr/>
          <a:lstStyle/>
          <a:p>
            <a:pPr algn="ctr"/>
            <a:r>
              <a:rPr lang="en-US" dirty="0"/>
              <a:t>The Most Relevant Blog</a:t>
            </a:r>
          </a:p>
        </p:txBody>
      </p:sp>
      <p:sp>
        <p:nvSpPr>
          <p:cNvPr id="3" name="Content Placeholder 2">
            <a:extLst>
              <a:ext uri="{FF2B5EF4-FFF2-40B4-BE49-F238E27FC236}">
                <a16:creationId xmlns="" xmlns:a16="http://schemas.microsoft.com/office/drawing/2014/main" id="{C4490833-D97E-489C-A190-04CFBA23C300}"/>
              </a:ext>
            </a:extLst>
          </p:cNvPr>
          <p:cNvSpPr>
            <a:spLocks noGrp="1"/>
          </p:cNvSpPr>
          <p:nvPr>
            <p:ph idx="1"/>
          </p:nvPr>
        </p:nvSpPr>
        <p:spPr/>
        <p:txBody>
          <a:bodyPr/>
          <a:lstStyle/>
          <a:p>
            <a:r>
              <a:rPr lang="en-US" dirty="0"/>
              <a:t>Based on the analysis, </a:t>
            </a:r>
            <a:r>
              <a:rPr lang="en-US" i="1" dirty="0"/>
              <a:t>The Ed Tech Round-Ups by Mike Karlin</a:t>
            </a:r>
            <a:r>
              <a:rPr lang="en-US" dirty="0"/>
              <a:t> meets all the requirements of the analysis tools.</a:t>
            </a:r>
          </a:p>
          <a:p>
            <a:r>
              <a:rPr lang="en-US" dirty="0"/>
              <a:t>The blog avails relevant information that increases the understanding of educational technology.</a:t>
            </a:r>
          </a:p>
          <a:p>
            <a:r>
              <a:rPr lang="en-US" dirty="0"/>
              <a:t>The content presented is referenced with links to other sites for further information.</a:t>
            </a:r>
          </a:p>
          <a:p>
            <a:r>
              <a:rPr lang="en-US" dirty="0"/>
              <a:t>The blog targets a broader population, which is inclusive of students and educators (Shaffer, 2020).</a:t>
            </a:r>
          </a:p>
        </p:txBody>
      </p:sp>
    </p:spTree>
    <p:extLst>
      <p:ext uri="{BB962C8B-B14F-4D97-AF65-F5344CB8AC3E}">
        <p14:creationId xmlns="" xmlns:p14="http://schemas.microsoft.com/office/powerpoint/2010/main" val="1442180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4989F1-C396-41F5-87B6-FA1DFA7D4CEF}"/>
              </a:ext>
            </a:extLst>
          </p:cNvPr>
          <p:cNvSpPr>
            <a:spLocks noGrp="1"/>
          </p:cNvSpPr>
          <p:nvPr>
            <p:ph type="title"/>
          </p:nvPr>
        </p:nvSpPr>
        <p:spPr/>
        <p:txBody>
          <a:bodyPr/>
          <a:lstStyle/>
          <a:p>
            <a:pPr algn="ctr"/>
            <a:r>
              <a:rPr lang="en-US" dirty="0"/>
              <a:t>Recommendations</a:t>
            </a:r>
          </a:p>
        </p:txBody>
      </p:sp>
      <p:sp>
        <p:nvSpPr>
          <p:cNvPr id="3" name="Content Placeholder 2">
            <a:extLst>
              <a:ext uri="{FF2B5EF4-FFF2-40B4-BE49-F238E27FC236}">
                <a16:creationId xmlns="" xmlns:a16="http://schemas.microsoft.com/office/drawing/2014/main" id="{F56E3227-B48E-4D9C-8975-CF98FE089C39}"/>
              </a:ext>
            </a:extLst>
          </p:cNvPr>
          <p:cNvSpPr>
            <a:spLocks noGrp="1"/>
          </p:cNvSpPr>
          <p:nvPr>
            <p:ph idx="1"/>
          </p:nvPr>
        </p:nvSpPr>
        <p:spPr/>
        <p:txBody>
          <a:bodyPr/>
          <a:lstStyle/>
          <a:p>
            <a:r>
              <a:rPr lang="en-US" dirty="0"/>
              <a:t>Various educational websites avail information on educational technology.</a:t>
            </a:r>
          </a:p>
          <a:p>
            <a:r>
              <a:rPr lang="en-US" dirty="0"/>
              <a:t>It is essential to consider the relevance of the information presented when acquiring information from these platforms (Schindler et al., 2017).</a:t>
            </a:r>
          </a:p>
          <a:p>
            <a:r>
              <a:rPr lang="en-US" dirty="0"/>
              <a:t>It is also essential to consider the available sources in case of further clarification or reference.</a:t>
            </a:r>
          </a:p>
        </p:txBody>
      </p:sp>
    </p:spTree>
    <p:extLst>
      <p:ext uri="{BB962C8B-B14F-4D97-AF65-F5344CB8AC3E}">
        <p14:creationId xmlns="" xmlns:p14="http://schemas.microsoft.com/office/powerpoint/2010/main" val="689437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90A3DB-BFEC-451A-BB79-DD052D15A116}"/>
              </a:ext>
            </a:extLst>
          </p:cNvPr>
          <p:cNvSpPr>
            <a:spLocks noGrp="1"/>
          </p:cNvSpPr>
          <p:nvPr>
            <p:ph type="title"/>
          </p:nvPr>
        </p:nvSpPr>
        <p:spPr/>
        <p:txBody>
          <a:bodyPr/>
          <a:lstStyle/>
          <a:p>
            <a:pPr algn="ctr"/>
            <a:r>
              <a:rPr lang="en-US" dirty="0"/>
              <a:t>Conclusion</a:t>
            </a:r>
          </a:p>
        </p:txBody>
      </p:sp>
      <p:sp>
        <p:nvSpPr>
          <p:cNvPr id="3" name="Content Placeholder 2">
            <a:extLst>
              <a:ext uri="{FF2B5EF4-FFF2-40B4-BE49-F238E27FC236}">
                <a16:creationId xmlns="" xmlns:a16="http://schemas.microsoft.com/office/drawing/2014/main" id="{C21A7C48-5755-4E5C-8CF4-7D0CCC6EEB00}"/>
              </a:ext>
            </a:extLst>
          </p:cNvPr>
          <p:cNvSpPr>
            <a:spLocks noGrp="1"/>
          </p:cNvSpPr>
          <p:nvPr>
            <p:ph idx="1"/>
          </p:nvPr>
        </p:nvSpPr>
        <p:spPr/>
        <p:txBody>
          <a:bodyPr/>
          <a:lstStyle/>
          <a:p>
            <a:r>
              <a:rPr lang="en-US" dirty="0"/>
              <a:t>Educational technology has resulted from technological advancements.</a:t>
            </a:r>
          </a:p>
          <a:p>
            <a:r>
              <a:rPr lang="en-US" dirty="0"/>
              <a:t>Various views have been aired about educational technology via different platforms, including blogs.</a:t>
            </a:r>
          </a:p>
          <a:p>
            <a:r>
              <a:rPr lang="en-US" dirty="0"/>
              <a:t>Based on the analysis of three blogs, </a:t>
            </a:r>
            <a:r>
              <a:rPr lang="en-US" i="1" dirty="0"/>
              <a:t>The Ed Tech Round-Ups by Mike Karlin</a:t>
            </a:r>
            <a:r>
              <a:rPr lang="en-US" dirty="0"/>
              <a:t> meets all the requirements as per the factors used in the analysis.</a:t>
            </a:r>
          </a:p>
        </p:txBody>
      </p:sp>
    </p:spTree>
    <p:extLst>
      <p:ext uri="{BB962C8B-B14F-4D97-AF65-F5344CB8AC3E}">
        <p14:creationId xmlns="" xmlns:p14="http://schemas.microsoft.com/office/powerpoint/2010/main" val="3905756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B0F38A-8F2B-4501-A5F2-8AE42CA2B568}"/>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 xmlns:a16="http://schemas.microsoft.com/office/drawing/2014/main" id="{0CD997F9-1D24-4496-97FF-34C1DFBBBC24}"/>
              </a:ext>
            </a:extLst>
          </p:cNvPr>
          <p:cNvSpPr>
            <a:spLocks noGrp="1"/>
          </p:cNvSpPr>
          <p:nvPr>
            <p:ph idx="1"/>
          </p:nvPr>
        </p:nvSpPr>
        <p:spPr/>
        <p:txBody>
          <a:bodyPr>
            <a:normAutofit/>
          </a:bodyPr>
          <a:lstStyle/>
          <a:p>
            <a:r>
              <a:rPr lang="en-US" dirty="0"/>
              <a:t>Byker, E. J., Putman, S. M., Handler, L., &amp; Polly, D. (2017). Educational Technology and Student Voice: Examining Teacher Candidates' Perceptions. World Journal on Educational Technology: Current Issues, 9(3), 119-129.</a:t>
            </a:r>
          </a:p>
          <a:p>
            <a:r>
              <a:rPr lang="en-US" dirty="0"/>
              <a:t>Kharbach, M. (2016). Digital Citizenship Explained for Teachers. Educational Technology and Mobile Learning. Retrieved from https://www.educatorstechnology.com/2016/07/digital-citizenship-explained-for.html</a:t>
            </a:r>
          </a:p>
          <a:p>
            <a:r>
              <a:rPr lang="en-US" dirty="0"/>
              <a:t>Kurt, S. (2015). "Educational Technology: An Overview," in Educational Technology. Retrieved from https://educationaltechnology.net/educational-technology-an-overview/</a:t>
            </a:r>
          </a:p>
        </p:txBody>
      </p:sp>
    </p:spTree>
    <p:extLst>
      <p:ext uri="{BB962C8B-B14F-4D97-AF65-F5344CB8AC3E}">
        <p14:creationId xmlns="" xmlns:p14="http://schemas.microsoft.com/office/powerpoint/2010/main" val="2684030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D1B6C5-790F-4BF7-A61B-5A1BE5E03256}"/>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 xmlns:a16="http://schemas.microsoft.com/office/drawing/2014/main" id="{2F421690-EAE1-43C9-BD9D-46F097DDB7B2}"/>
              </a:ext>
            </a:extLst>
          </p:cNvPr>
          <p:cNvSpPr>
            <a:spLocks noGrp="1"/>
          </p:cNvSpPr>
          <p:nvPr>
            <p:ph idx="1"/>
          </p:nvPr>
        </p:nvSpPr>
        <p:spPr/>
        <p:txBody>
          <a:bodyPr/>
          <a:lstStyle/>
          <a:p>
            <a:r>
              <a:rPr lang="en-US" dirty="0"/>
              <a:t>Öztürk, G. (2021). Digital citizenship and its teaching: A literature review. Journal of Educational Technology and Online Learning, 4(1), 31-45.</a:t>
            </a:r>
          </a:p>
          <a:p>
            <a:r>
              <a:rPr lang="en-US" dirty="0"/>
              <a:t>Schindler, L. A., Burkholder, G. J., Morad, O. A., &amp; Marsh, C. (2017). Computer-based technology and student engagement: a critical review of the literature. International journal of educational technology in higher education, 14(1), 1-28.</a:t>
            </a:r>
          </a:p>
          <a:p>
            <a:r>
              <a:rPr lang="en-US" dirty="0"/>
              <a:t>Shaffer, K. (2020). Five Tools to Promote Educator and Student Collaboration. Retrieved  from http://www.edtechroundup.org/editorials--press/five-tools-to-promote-educator-and-student-collaboration.</a:t>
            </a:r>
          </a:p>
        </p:txBody>
      </p:sp>
    </p:spTree>
    <p:extLst>
      <p:ext uri="{BB962C8B-B14F-4D97-AF65-F5344CB8AC3E}">
        <p14:creationId xmlns="" xmlns:p14="http://schemas.microsoft.com/office/powerpoint/2010/main" val="97901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4FF004-F677-4E4A-8F7A-A963B6B9FAE0}"/>
              </a:ext>
            </a:extLst>
          </p:cNvPr>
          <p:cNvSpPr>
            <a:spLocks noGrp="1"/>
          </p:cNvSpPr>
          <p:nvPr>
            <p:ph type="title"/>
          </p:nvPr>
        </p:nvSpPr>
        <p:spPr/>
        <p:txBody>
          <a:bodyPr/>
          <a:lstStyle/>
          <a:p>
            <a:pPr algn="ctr"/>
            <a:r>
              <a:rPr lang="en-US" dirty="0"/>
              <a:t>Introduction</a:t>
            </a:r>
          </a:p>
        </p:txBody>
      </p:sp>
      <p:sp>
        <p:nvSpPr>
          <p:cNvPr id="3" name="Content Placeholder 2">
            <a:extLst>
              <a:ext uri="{FF2B5EF4-FFF2-40B4-BE49-F238E27FC236}">
                <a16:creationId xmlns="" xmlns:a16="http://schemas.microsoft.com/office/drawing/2014/main" id="{53199D2E-CBAD-495F-9479-885302B3FB02}"/>
              </a:ext>
            </a:extLst>
          </p:cNvPr>
          <p:cNvSpPr>
            <a:spLocks noGrp="1"/>
          </p:cNvSpPr>
          <p:nvPr>
            <p:ph idx="1"/>
          </p:nvPr>
        </p:nvSpPr>
        <p:spPr/>
        <p:txBody>
          <a:bodyPr/>
          <a:lstStyle/>
          <a:p>
            <a:r>
              <a:rPr lang="en-US" dirty="0"/>
              <a:t>Technology advancement has significantly impacted the delivery of education.</a:t>
            </a:r>
          </a:p>
          <a:p>
            <a:r>
              <a:rPr lang="en-US" dirty="0"/>
              <a:t>Currently, students can acquire education remotely through concepts such as educational technology.</a:t>
            </a:r>
          </a:p>
          <a:p>
            <a:r>
              <a:rPr lang="en-US" dirty="0"/>
              <a:t>Educational technology includes using technology tools to deliver and acquire learning (Schindler et al., 2017).</a:t>
            </a:r>
          </a:p>
          <a:p>
            <a:r>
              <a:rPr lang="en-US" dirty="0"/>
              <a:t>The introduction of education technology has triggered various views on the same.</a:t>
            </a:r>
          </a:p>
        </p:txBody>
      </p:sp>
    </p:spTree>
    <p:extLst>
      <p:ext uri="{BB962C8B-B14F-4D97-AF65-F5344CB8AC3E}">
        <p14:creationId xmlns="" xmlns:p14="http://schemas.microsoft.com/office/powerpoint/2010/main" val="2879256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E22D9A-F553-4E67-AE15-7B4AC2E12F74}"/>
              </a:ext>
            </a:extLst>
          </p:cNvPr>
          <p:cNvSpPr>
            <a:spLocks noGrp="1"/>
          </p:cNvSpPr>
          <p:nvPr>
            <p:ph type="title"/>
          </p:nvPr>
        </p:nvSpPr>
        <p:spPr/>
        <p:txBody>
          <a:bodyPr/>
          <a:lstStyle/>
          <a:p>
            <a:pPr algn="ctr"/>
            <a:r>
              <a:rPr lang="en-US" dirty="0"/>
              <a:t>About Educational Technology</a:t>
            </a:r>
          </a:p>
        </p:txBody>
      </p:sp>
      <p:sp>
        <p:nvSpPr>
          <p:cNvPr id="3" name="Content Placeholder 2">
            <a:extLst>
              <a:ext uri="{FF2B5EF4-FFF2-40B4-BE49-F238E27FC236}">
                <a16:creationId xmlns="" xmlns:a16="http://schemas.microsoft.com/office/drawing/2014/main" id="{1863A999-892C-47D6-9DD5-4DFDDC0900E6}"/>
              </a:ext>
            </a:extLst>
          </p:cNvPr>
          <p:cNvSpPr>
            <a:spLocks noGrp="1"/>
          </p:cNvSpPr>
          <p:nvPr>
            <p:ph idx="1"/>
          </p:nvPr>
        </p:nvSpPr>
        <p:spPr/>
        <p:txBody>
          <a:bodyPr/>
          <a:lstStyle/>
          <a:p>
            <a:r>
              <a:rPr lang="en-US" dirty="0"/>
              <a:t>Effective technology integration in education has presented various benefits.</a:t>
            </a:r>
          </a:p>
          <a:p>
            <a:r>
              <a:rPr lang="en-US" dirty="0"/>
              <a:t>One of the benefits involves access to education from any location through mobile technologies.</a:t>
            </a:r>
          </a:p>
          <a:p>
            <a:r>
              <a:rPr lang="en-US" dirty="0"/>
              <a:t>Educational technology has also presented solutions to various concerns in education, such as motivation (Byker et al., 2017).</a:t>
            </a:r>
          </a:p>
          <a:p>
            <a:r>
              <a:rPr lang="en-US" dirty="0"/>
              <a:t>Failure to effectively integrate technology in education may present failure and challenges.</a:t>
            </a:r>
          </a:p>
        </p:txBody>
      </p:sp>
    </p:spTree>
    <p:extLst>
      <p:ext uri="{BB962C8B-B14F-4D97-AF65-F5344CB8AC3E}">
        <p14:creationId xmlns="" xmlns:p14="http://schemas.microsoft.com/office/powerpoint/2010/main" val="332723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903A7C-A320-405A-85A1-FF6D25A41907}"/>
              </a:ext>
            </a:extLst>
          </p:cNvPr>
          <p:cNvSpPr>
            <a:spLocks noGrp="1"/>
          </p:cNvSpPr>
          <p:nvPr>
            <p:ph type="title"/>
          </p:nvPr>
        </p:nvSpPr>
        <p:spPr>
          <a:xfrm>
            <a:off x="1153907" y="1143001"/>
            <a:ext cx="3860259" cy="1151626"/>
          </a:xfrm>
        </p:spPr>
        <p:txBody>
          <a:bodyPr>
            <a:noAutofit/>
          </a:bodyPr>
          <a:lstStyle/>
          <a:p>
            <a:pPr algn="ctr"/>
            <a:r>
              <a:rPr lang="en-US" dirty="0"/>
              <a:t>The Chosen Blogs</a:t>
            </a:r>
          </a:p>
        </p:txBody>
      </p:sp>
      <p:pic>
        <p:nvPicPr>
          <p:cNvPr id="6" name="Picture Placeholder 5">
            <a:extLst>
              <a:ext uri="{FF2B5EF4-FFF2-40B4-BE49-F238E27FC236}">
                <a16:creationId xmlns="" xmlns:a16="http://schemas.microsoft.com/office/drawing/2014/main" id="{67A742DE-3ACD-4E0C-A468-5DF1369E0CA8}"/>
              </a:ext>
            </a:extLst>
          </p:cNvPr>
          <p:cNvPicPr>
            <a:picLocks noGrp="1" noChangeAspect="1"/>
          </p:cNvPicPr>
          <p:nvPr>
            <p:ph type="pic" idx="1"/>
          </p:nvPr>
        </p:nvPicPr>
        <p:blipFill rotWithShape="1">
          <a:blip r:embed="rId3"/>
          <a:srcRect l="16318" r="17961"/>
          <a:stretch/>
        </p:blipFill>
        <p:spPr>
          <a:xfrm>
            <a:off x="5639220" y="1270000"/>
            <a:ext cx="5279365" cy="4318000"/>
          </a:xfrm>
        </p:spPr>
      </p:pic>
      <p:sp>
        <p:nvSpPr>
          <p:cNvPr id="3" name="Content Placeholder 2">
            <a:extLst>
              <a:ext uri="{FF2B5EF4-FFF2-40B4-BE49-F238E27FC236}">
                <a16:creationId xmlns="" xmlns:a16="http://schemas.microsoft.com/office/drawing/2014/main" id="{D8F5BB66-CE9B-46D8-B776-A0A53BEEB772}"/>
              </a:ext>
            </a:extLst>
          </p:cNvPr>
          <p:cNvSpPr>
            <a:spLocks noGrp="1"/>
          </p:cNvSpPr>
          <p:nvPr>
            <p:ph type="body" sz="half" idx="2"/>
          </p:nvPr>
        </p:nvSpPr>
        <p:spPr>
          <a:xfrm>
            <a:off x="707366" y="2294627"/>
            <a:ext cx="4936765" cy="3743864"/>
          </a:xfrm>
        </p:spPr>
        <p:txBody>
          <a:bodyPr>
            <a:noAutofit/>
          </a:bodyPr>
          <a:lstStyle/>
          <a:p>
            <a:pPr marL="285750" indent="-285750">
              <a:buFont typeface="Wingdings" panose="05000000000000000000" pitchFamily="2" charset="2"/>
              <a:buChar char="Ø"/>
            </a:pPr>
            <a:r>
              <a:rPr lang="en-US" sz="1800" dirty="0"/>
              <a:t>The various thoughts and views on educational technology have been displayed in platforms such as blogs, including;</a:t>
            </a:r>
          </a:p>
          <a:p>
            <a:pPr marL="285750" indent="-285750">
              <a:buFont typeface="Wingdings" panose="05000000000000000000" pitchFamily="2" charset="2"/>
              <a:buChar char="Ø"/>
            </a:pPr>
            <a:r>
              <a:rPr lang="en-US" sz="1800" dirty="0"/>
              <a:t>Educational Technology (https://educationaltechnology.net). </a:t>
            </a:r>
          </a:p>
          <a:p>
            <a:pPr marL="285750" indent="-285750">
              <a:buFont typeface="Wingdings" panose="05000000000000000000" pitchFamily="2" charset="2"/>
              <a:buChar char="Ø"/>
            </a:pPr>
            <a:r>
              <a:rPr lang="en-US" sz="1800" dirty="0"/>
              <a:t>The Ed Tech Round-Ups by Mike Karlin (http://www.edtechroundup.org).</a:t>
            </a:r>
          </a:p>
          <a:p>
            <a:pPr marL="285750" indent="-285750">
              <a:buFont typeface="Wingdings" panose="05000000000000000000" pitchFamily="2" charset="2"/>
              <a:buChar char="Ø"/>
            </a:pPr>
            <a:r>
              <a:rPr lang="en-US" sz="1800" dirty="0"/>
              <a:t>Educational Technology and Mobile Learning (https://www.educatorstechnology.com).</a:t>
            </a:r>
          </a:p>
        </p:txBody>
      </p:sp>
    </p:spTree>
    <p:extLst>
      <p:ext uri="{BB962C8B-B14F-4D97-AF65-F5344CB8AC3E}">
        <p14:creationId xmlns="" xmlns:p14="http://schemas.microsoft.com/office/powerpoint/2010/main" val="2566318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9416F7-61B1-41A6-8398-A04B737E2FD4}"/>
              </a:ext>
            </a:extLst>
          </p:cNvPr>
          <p:cNvSpPr>
            <a:spLocks noGrp="1"/>
          </p:cNvSpPr>
          <p:nvPr>
            <p:ph type="title"/>
          </p:nvPr>
        </p:nvSpPr>
        <p:spPr/>
        <p:txBody>
          <a:bodyPr/>
          <a:lstStyle/>
          <a:p>
            <a:pPr algn="ctr"/>
            <a:r>
              <a:rPr lang="en-US" dirty="0"/>
              <a:t>Analytical Tools of Analyzing the Blogs</a:t>
            </a:r>
          </a:p>
        </p:txBody>
      </p:sp>
      <p:sp>
        <p:nvSpPr>
          <p:cNvPr id="3" name="Content Placeholder 2">
            <a:extLst>
              <a:ext uri="{FF2B5EF4-FFF2-40B4-BE49-F238E27FC236}">
                <a16:creationId xmlns="" xmlns:a16="http://schemas.microsoft.com/office/drawing/2014/main" id="{FD8DB176-759A-40CD-BE83-63375EAF09D8}"/>
              </a:ext>
            </a:extLst>
          </p:cNvPr>
          <p:cNvSpPr>
            <a:spLocks noGrp="1"/>
          </p:cNvSpPr>
          <p:nvPr>
            <p:ph idx="1"/>
          </p:nvPr>
        </p:nvSpPr>
        <p:spPr/>
        <p:txBody>
          <a:bodyPr/>
          <a:lstStyle/>
          <a:p>
            <a:pPr marL="0" indent="0">
              <a:buNone/>
            </a:pPr>
            <a:r>
              <a:rPr lang="en-US" dirty="0"/>
              <a:t>The analysis of the blogs identified is based on various factors, including;</a:t>
            </a:r>
          </a:p>
          <a:p>
            <a:r>
              <a:rPr lang="en-US" dirty="0"/>
              <a:t>Relevance of the presented information (Schindler et al., 2017).</a:t>
            </a:r>
          </a:p>
          <a:p>
            <a:r>
              <a:rPr lang="en-US" dirty="0"/>
              <a:t>Quality of information presented in regards to the use of references.</a:t>
            </a:r>
          </a:p>
          <a:p>
            <a:r>
              <a:rPr lang="en-US" dirty="0"/>
              <a:t>The target population of the blog, based on the content presented.</a:t>
            </a:r>
          </a:p>
        </p:txBody>
      </p:sp>
    </p:spTree>
    <p:extLst>
      <p:ext uri="{BB962C8B-B14F-4D97-AF65-F5344CB8AC3E}">
        <p14:creationId xmlns="" xmlns:p14="http://schemas.microsoft.com/office/powerpoint/2010/main" val="137425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AF0745-B93F-43E3-B536-56A4AB6613CD}"/>
              </a:ext>
            </a:extLst>
          </p:cNvPr>
          <p:cNvSpPr>
            <a:spLocks noGrp="1"/>
          </p:cNvSpPr>
          <p:nvPr>
            <p:ph type="title"/>
          </p:nvPr>
        </p:nvSpPr>
        <p:spPr/>
        <p:txBody>
          <a:bodyPr/>
          <a:lstStyle/>
          <a:p>
            <a:pPr algn="ctr"/>
            <a:r>
              <a:rPr lang="en-US" dirty="0"/>
              <a:t>1. Educational Technology</a:t>
            </a:r>
          </a:p>
        </p:txBody>
      </p:sp>
      <p:sp>
        <p:nvSpPr>
          <p:cNvPr id="3" name="Content Placeholder 2">
            <a:extLst>
              <a:ext uri="{FF2B5EF4-FFF2-40B4-BE49-F238E27FC236}">
                <a16:creationId xmlns="" xmlns:a16="http://schemas.microsoft.com/office/drawing/2014/main" id="{78386574-A7FA-466C-BE39-0D7093312F95}"/>
              </a:ext>
            </a:extLst>
          </p:cNvPr>
          <p:cNvSpPr>
            <a:spLocks noGrp="1"/>
          </p:cNvSpPr>
          <p:nvPr>
            <p:ph idx="1"/>
          </p:nvPr>
        </p:nvSpPr>
        <p:spPr/>
        <p:txBody>
          <a:bodyPr/>
          <a:lstStyle/>
          <a:p>
            <a:r>
              <a:rPr lang="en-US" dirty="0"/>
              <a:t>This website contains vast information on educational technology and associated concepts.</a:t>
            </a:r>
          </a:p>
          <a:p>
            <a:r>
              <a:rPr lang="en-US" dirty="0"/>
              <a:t>The presented information is relevant since it defines various teaching and learning models.</a:t>
            </a:r>
          </a:p>
          <a:p>
            <a:r>
              <a:rPr lang="en-US" dirty="0"/>
              <a:t>The quality of the content presented is questionable since it is not referenced but involves discussions about frameworks developed by other scholars.</a:t>
            </a:r>
          </a:p>
          <a:p>
            <a:r>
              <a:rPr lang="en-US" dirty="0"/>
              <a:t>The target audience is educators since the information seeks to inform them about concepts in educational technology.</a:t>
            </a:r>
          </a:p>
        </p:txBody>
      </p:sp>
    </p:spTree>
    <p:extLst>
      <p:ext uri="{BB962C8B-B14F-4D97-AF65-F5344CB8AC3E}">
        <p14:creationId xmlns="" xmlns:p14="http://schemas.microsoft.com/office/powerpoint/2010/main" val="1232657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BDD014-8183-45FA-8C8E-DD7036887768}"/>
              </a:ext>
            </a:extLst>
          </p:cNvPr>
          <p:cNvSpPr>
            <a:spLocks noGrp="1"/>
          </p:cNvSpPr>
          <p:nvPr>
            <p:ph type="title"/>
          </p:nvPr>
        </p:nvSpPr>
        <p:spPr/>
        <p:txBody>
          <a:bodyPr/>
          <a:lstStyle/>
          <a:p>
            <a:pPr algn="ctr"/>
            <a:r>
              <a:rPr lang="en-US" dirty="0"/>
              <a:t>2. The Ed Tech Round-Ups by Mike Karlin</a:t>
            </a:r>
          </a:p>
        </p:txBody>
      </p:sp>
      <p:sp>
        <p:nvSpPr>
          <p:cNvPr id="3" name="Content Placeholder 2">
            <a:extLst>
              <a:ext uri="{FF2B5EF4-FFF2-40B4-BE49-F238E27FC236}">
                <a16:creationId xmlns="" xmlns:a16="http://schemas.microsoft.com/office/drawing/2014/main" id="{CD0DE12B-0770-45EC-A39B-165BA9B6D83D}"/>
              </a:ext>
            </a:extLst>
          </p:cNvPr>
          <p:cNvSpPr>
            <a:spLocks noGrp="1"/>
          </p:cNvSpPr>
          <p:nvPr>
            <p:ph idx="1"/>
          </p:nvPr>
        </p:nvSpPr>
        <p:spPr/>
        <p:txBody>
          <a:bodyPr/>
          <a:lstStyle/>
          <a:p>
            <a:r>
              <a:rPr lang="en-US" dirty="0"/>
              <a:t>The named blog presents information about news and reviews of approaches adopted in educational technology (Shaffer, 2020).</a:t>
            </a:r>
          </a:p>
          <a:p>
            <a:r>
              <a:rPr lang="en-US" dirty="0"/>
              <a:t>The content presented is relevant since it keeps the target audience up to date on developments in educational technology.</a:t>
            </a:r>
          </a:p>
          <a:p>
            <a:r>
              <a:rPr lang="en-US" dirty="0"/>
              <a:t>Various sites have been referenced in the articles presented in the blog, specifically through links,</a:t>
            </a:r>
          </a:p>
          <a:p>
            <a:r>
              <a:rPr lang="en-US" dirty="0"/>
              <a:t>The target audience includes educators and students.</a:t>
            </a:r>
          </a:p>
        </p:txBody>
      </p:sp>
    </p:spTree>
    <p:extLst>
      <p:ext uri="{BB962C8B-B14F-4D97-AF65-F5344CB8AC3E}">
        <p14:creationId xmlns="" xmlns:p14="http://schemas.microsoft.com/office/powerpoint/2010/main" val="91549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2A0F2B-3D12-47BB-9F02-AF81002598DC}"/>
              </a:ext>
            </a:extLst>
          </p:cNvPr>
          <p:cNvSpPr>
            <a:spLocks noGrp="1"/>
          </p:cNvSpPr>
          <p:nvPr>
            <p:ph type="title"/>
          </p:nvPr>
        </p:nvSpPr>
        <p:spPr/>
        <p:txBody>
          <a:bodyPr/>
          <a:lstStyle/>
          <a:p>
            <a:pPr algn="ctr"/>
            <a:r>
              <a:rPr lang="en-US" dirty="0"/>
              <a:t>3. Educational Technology and Mobile Learning</a:t>
            </a:r>
          </a:p>
        </p:txBody>
      </p:sp>
      <p:sp>
        <p:nvSpPr>
          <p:cNvPr id="3" name="Content Placeholder 2">
            <a:extLst>
              <a:ext uri="{FF2B5EF4-FFF2-40B4-BE49-F238E27FC236}">
                <a16:creationId xmlns="" xmlns:a16="http://schemas.microsoft.com/office/drawing/2014/main" id="{875B68FB-7CCB-414E-B689-9811CFEFD0D2}"/>
              </a:ext>
            </a:extLst>
          </p:cNvPr>
          <p:cNvSpPr>
            <a:spLocks noGrp="1"/>
          </p:cNvSpPr>
          <p:nvPr>
            <p:ph idx="1"/>
          </p:nvPr>
        </p:nvSpPr>
        <p:spPr/>
        <p:txBody>
          <a:bodyPr/>
          <a:lstStyle/>
          <a:p>
            <a:r>
              <a:rPr lang="en-US" dirty="0"/>
              <a:t>This blog focused on information about the various tools used in educational technology.</a:t>
            </a:r>
          </a:p>
          <a:p>
            <a:r>
              <a:rPr lang="en-US" dirty="0"/>
              <a:t>Its content is relevant since it avails more information about new and advanced tools used in educational technology (Kharbach, 2016).</a:t>
            </a:r>
          </a:p>
          <a:p>
            <a:r>
              <a:rPr lang="en-US" dirty="0"/>
              <a:t>No references have been included in the blog's article, which compromises the quality of the information.</a:t>
            </a:r>
          </a:p>
          <a:p>
            <a:r>
              <a:rPr lang="en-US" dirty="0"/>
              <a:t>The target audience includes students and instructors.</a:t>
            </a:r>
          </a:p>
        </p:txBody>
      </p:sp>
    </p:spTree>
    <p:extLst>
      <p:ext uri="{BB962C8B-B14F-4D97-AF65-F5344CB8AC3E}">
        <p14:creationId xmlns="" xmlns:p14="http://schemas.microsoft.com/office/powerpoint/2010/main" val="423307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B60243-7A45-4D78-8761-E1DDFAD56466}"/>
              </a:ext>
            </a:extLst>
          </p:cNvPr>
          <p:cNvSpPr>
            <a:spLocks noGrp="1"/>
          </p:cNvSpPr>
          <p:nvPr>
            <p:ph type="title"/>
          </p:nvPr>
        </p:nvSpPr>
        <p:spPr>
          <a:xfrm>
            <a:off x="1154954" y="1143001"/>
            <a:ext cx="4331446" cy="1151626"/>
          </a:xfrm>
        </p:spPr>
        <p:txBody>
          <a:bodyPr>
            <a:noAutofit/>
          </a:bodyPr>
          <a:lstStyle/>
          <a:p>
            <a:pPr algn="ctr"/>
            <a:r>
              <a:rPr lang="en-US" dirty="0"/>
              <a:t>Characteristics of the Digital Citizen</a:t>
            </a:r>
          </a:p>
        </p:txBody>
      </p:sp>
      <p:pic>
        <p:nvPicPr>
          <p:cNvPr id="6" name="Picture Placeholder 5">
            <a:extLst>
              <a:ext uri="{FF2B5EF4-FFF2-40B4-BE49-F238E27FC236}">
                <a16:creationId xmlns="" xmlns:a16="http://schemas.microsoft.com/office/drawing/2014/main" id="{8A8B5024-A946-478C-8C4F-5BD0F472C12B}"/>
              </a:ext>
            </a:extLst>
          </p:cNvPr>
          <p:cNvPicPr>
            <a:picLocks noGrp="1" noChangeAspect="1"/>
          </p:cNvPicPr>
          <p:nvPr>
            <p:ph type="pic" idx="1"/>
          </p:nvPr>
        </p:nvPicPr>
        <p:blipFill rotWithShape="1">
          <a:blip r:embed="rId3"/>
          <a:srcRect l="6581" r="7025"/>
          <a:stretch/>
        </p:blipFill>
        <p:spPr>
          <a:xfrm>
            <a:off x="6096000" y="1649801"/>
            <a:ext cx="5331125" cy="3462618"/>
          </a:xfrm>
        </p:spPr>
      </p:pic>
      <p:sp>
        <p:nvSpPr>
          <p:cNvPr id="3" name="Content Placeholder 2">
            <a:extLst>
              <a:ext uri="{FF2B5EF4-FFF2-40B4-BE49-F238E27FC236}">
                <a16:creationId xmlns="" xmlns:a16="http://schemas.microsoft.com/office/drawing/2014/main" id="{424FF027-5559-4B3E-8F68-81BD7E7050ED}"/>
              </a:ext>
            </a:extLst>
          </p:cNvPr>
          <p:cNvSpPr>
            <a:spLocks noGrp="1"/>
          </p:cNvSpPr>
          <p:nvPr>
            <p:ph type="body" sz="half" idx="2"/>
          </p:nvPr>
        </p:nvSpPr>
        <p:spPr>
          <a:xfrm>
            <a:off x="741872" y="2518912"/>
            <a:ext cx="4902259" cy="3623095"/>
          </a:xfrm>
        </p:spPr>
        <p:txBody>
          <a:bodyPr>
            <a:noAutofit/>
          </a:bodyPr>
          <a:lstStyle/>
          <a:p>
            <a:pPr marL="285750" indent="-285750">
              <a:buFont typeface="Wingdings" panose="05000000000000000000" pitchFamily="2" charset="2"/>
              <a:buChar char="Ø"/>
            </a:pPr>
            <a:r>
              <a:rPr lang="en-US" sz="1800" dirty="0"/>
              <a:t>A digital citizen refers to an individual with the knowledge and skills of using digital technology to engage in society.</a:t>
            </a:r>
          </a:p>
          <a:p>
            <a:pPr marL="285750" indent="-285750">
              <a:buFont typeface="Wingdings" panose="05000000000000000000" pitchFamily="2" charset="2"/>
              <a:buChar char="Ø"/>
            </a:pPr>
            <a:r>
              <a:rPr lang="en-US" sz="1800" dirty="0"/>
              <a:t>Digital citizen are characterized by various traits including;</a:t>
            </a:r>
          </a:p>
          <a:p>
            <a:pPr marL="285750" indent="-285750">
              <a:buFont typeface="Wingdings" panose="05000000000000000000" pitchFamily="2" charset="2"/>
              <a:buChar char="Ø"/>
            </a:pPr>
            <a:r>
              <a:rPr lang="en-US" sz="1800" dirty="0"/>
              <a:t>Application of critical thinking skills.</a:t>
            </a:r>
          </a:p>
          <a:p>
            <a:pPr marL="285750" indent="-285750">
              <a:buFont typeface="Wingdings" panose="05000000000000000000" pitchFamily="2" charset="2"/>
              <a:buChar char="Ø"/>
            </a:pPr>
            <a:r>
              <a:rPr lang="en-US" sz="1800" dirty="0"/>
              <a:t>Promotion of respect and civility (Öztürk, 2021).</a:t>
            </a:r>
          </a:p>
          <a:p>
            <a:pPr marL="285750" indent="-285750">
              <a:buFont typeface="Wingdings" panose="05000000000000000000" pitchFamily="2" charset="2"/>
              <a:buChar char="Ø"/>
            </a:pPr>
            <a:r>
              <a:rPr lang="en-US" sz="1800" dirty="0"/>
              <a:t>Have a clear understanding of responsibilities and rights.</a:t>
            </a:r>
          </a:p>
          <a:p>
            <a:pPr marL="285750" indent="-285750">
              <a:buFont typeface="Wingdings" panose="05000000000000000000" pitchFamily="2" charset="2"/>
              <a:buChar char="Ø"/>
            </a:pPr>
            <a:endParaRPr lang="en-US" sz="1800" dirty="0"/>
          </a:p>
        </p:txBody>
      </p:sp>
    </p:spTree>
    <p:extLst>
      <p:ext uri="{BB962C8B-B14F-4D97-AF65-F5344CB8AC3E}">
        <p14:creationId xmlns="" xmlns:p14="http://schemas.microsoft.com/office/powerpoint/2010/main" val="40028261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72</TotalTime>
  <Words>2594</Words>
  <Application>Microsoft Office PowerPoint</Application>
  <PresentationFormat>Custom</PresentationFormat>
  <Paragraphs>93</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 Boardroom</vt:lpstr>
      <vt:lpstr>Educational Websites</vt:lpstr>
      <vt:lpstr>Introduction</vt:lpstr>
      <vt:lpstr>About Educational Technology</vt:lpstr>
      <vt:lpstr>The Chosen Blogs</vt:lpstr>
      <vt:lpstr>Analytical Tools of Analyzing the Blogs</vt:lpstr>
      <vt:lpstr>1. Educational Technology</vt:lpstr>
      <vt:lpstr>2. The Ed Tech Round-Ups by Mike Karlin</vt:lpstr>
      <vt:lpstr>3. Educational Technology and Mobile Learning</vt:lpstr>
      <vt:lpstr>Characteristics of the Digital Citizen</vt:lpstr>
      <vt:lpstr>Characteristics of the Digital Citizen Continuation</vt:lpstr>
      <vt:lpstr>The Most Relevant Blog</vt:lpstr>
      <vt:lpstr>Recommendations</vt:lpstr>
      <vt:lpstr>Conclusion</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Websites</dc:title>
  <dc:creator>MAB</dc:creator>
  <cp:lastModifiedBy>Kevin</cp:lastModifiedBy>
  <cp:revision>18</cp:revision>
  <dcterms:created xsi:type="dcterms:W3CDTF">2021-07-14T15:15:07Z</dcterms:created>
  <dcterms:modified xsi:type="dcterms:W3CDTF">2021-07-15T07:04:36Z</dcterms:modified>
</cp:coreProperties>
</file>